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7560000" cy="10692000"/>
  <p:embeddedFontLst>
    <p:embeddedFont>
      <p:font typeface="IBM Plex Sans"/>
      <p:regular r:id="rId7"/>
      <p:bold r:id="rId8"/>
      <p:italic r:id="rId9"/>
      <p:boldItalic r:id="rId10"/>
    </p:embeddedFont>
    <p:embeddedFont>
      <p:font typeface="IBM Plex Sans Ligh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Light-regular.fntdata"/><Relationship Id="rId10" Type="http://schemas.openxmlformats.org/officeDocument/2006/relationships/font" Target="fonts/IBMPlexSans-boldItalic.fntdata"/><Relationship Id="rId13" Type="http://schemas.openxmlformats.org/officeDocument/2006/relationships/font" Target="fonts/IBMPlexSansLight-italic.fntdata"/><Relationship Id="rId12" Type="http://schemas.openxmlformats.org/officeDocument/2006/relationships/font" Target="fonts/IBMPlexSansLigh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IBMPlexSans-italic.fntdata"/><Relationship Id="rId14" Type="http://schemas.openxmlformats.org/officeDocument/2006/relationships/font" Target="fonts/IBMPlexSansLigh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IBMPlexSans-regular.fntdata"/><Relationship Id="rId8" Type="http://schemas.openxmlformats.org/officeDocument/2006/relationships/font" Target="fonts/IBMPlex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de0dfa0a4_0_159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de0dfa0a4_0_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0" y="542200"/>
            <a:ext cx="60729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DESIGN CHALLENGE</a:t>
            </a:r>
            <a:endParaRPr>
              <a:solidFill>
                <a:srgbClr val="8D86FC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 rot="-13048">
            <a:off x="349814" y="1536921"/>
            <a:ext cx="9959172" cy="1725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Solution Goal</a:t>
            </a:r>
            <a:endParaRPr b="1" sz="12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00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Address (Problem/Opportunity for Target User / Persona) by solving/exploring (chosen cause/reason)</a:t>
            </a:r>
            <a:r>
              <a:rPr lang="en" sz="1000">
                <a:latin typeface="IBM Plex Sans Light"/>
                <a:ea typeface="IBM Plex Sans Light"/>
                <a:cs typeface="IBM Plex Sans Light"/>
                <a:sym typeface="IBM Plex Sans Light"/>
              </a:rPr>
              <a:t>.</a:t>
            </a:r>
            <a:endParaRPr sz="1200">
              <a:solidFill>
                <a:srgbClr val="000000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7" name="Google Shape;57;p13"/>
          <p:cNvSpPr txBox="1"/>
          <p:nvPr/>
        </p:nvSpPr>
        <p:spPr>
          <a:xfrm rot="-13472">
            <a:off x="349846" y="3765270"/>
            <a:ext cx="3062124" cy="1866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Opportunity</a:t>
            </a:r>
            <a:r>
              <a:rPr b="1" lang="en" sz="12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 1 </a:t>
            </a:r>
            <a:endParaRPr b="1" sz="12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00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How Might We (potential action based on insight) to achieve Solution Goal?</a:t>
            </a:r>
            <a:endParaRPr sz="10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200">
              <a:solidFill>
                <a:srgbClr val="000000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8" name="Google Shape;58;p13"/>
          <p:cNvSpPr txBox="1"/>
          <p:nvPr/>
        </p:nvSpPr>
        <p:spPr>
          <a:xfrm rot="-13472">
            <a:off x="3805684" y="3739999"/>
            <a:ext cx="3062124" cy="18915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lang="en" sz="12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Opportunity</a:t>
            </a:r>
            <a:r>
              <a:rPr b="1" lang="en" sz="12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 2 </a:t>
            </a:r>
            <a:endParaRPr b="1" sz="12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" sz="1000">
                <a:solidFill>
                  <a:srgbClr val="000000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How Might We (potential action based on insight) to achieve Solution Goal?</a:t>
            </a:r>
            <a:endParaRPr sz="10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200">
              <a:solidFill>
                <a:srgbClr val="000000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9" name="Google Shape;59;p13"/>
          <p:cNvSpPr txBox="1"/>
          <p:nvPr/>
        </p:nvSpPr>
        <p:spPr>
          <a:xfrm rot="-13472">
            <a:off x="7271971" y="3739999"/>
            <a:ext cx="3062124" cy="18924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lang="en" sz="12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Opportunity</a:t>
            </a:r>
            <a:r>
              <a:rPr b="1" lang="en" sz="12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 3 </a:t>
            </a:r>
            <a:endParaRPr b="1" sz="12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" sz="1000">
                <a:solidFill>
                  <a:srgbClr val="000000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How Might We (potential action based on insight) to achieve Solution Goal?</a:t>
            </a:r>
            <a:endParaRPr sz="10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200">
              <a:solidFill>
                <a:srgbClr val="000000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cxnSp>
        <p:nvCxnSpPr>
          <p:cNvPr id="60" name="Google Shape;60;p13"/>
          <p:cNvCxnSpPr>
            <a:stCxn id="56" idx="2"/>
            <a:endCxn id="58" idx="0"/>
          </p:cNvCxnSpPr>
          <p:nvPr/>
        </p:nvCxnSpPr>
        <p:spPr>
          <a:xfrm>
            <a:off x="5329400" y="3262821"/>
            <a:ext cx="7200" cy="4773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1" name="Google Shape;61;p13"/>
          <p:cNvCxnSpPr>
            <a:endCxn id="57" idx="0"/>
          </p:cNvCxnSpPr>
          <p:nvPr/>
        </p:nvCxnSpPr>
        <p:spPr>
          <a:xfrm>
            <a:off x="1877008" y="3262770"/>
            <a:ext cx="3900" cy="5025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2" name="Google Shape;62;p13"/>
          <p:cNvSpPr txBox="1"/>
          <p:nvPr/>
        </p:nvSpPr>
        <p:spPr>
          <a:xfrm rot="-13048">
            <a:off x="383013" y="6133613"/>
            <a:ext cx="9959172" cy="8304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Design Challenge (</a:t>
            </a:r>
            <a:r>
              <a:rPr b="1" lang="en" sz="12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Key Opportunity)</a:t>
            </a:r>
            <a:endParaRPr b="1" sz="12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200">
              <a:solidFill>
                <a:srgbClr val="000000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cxnSp>
        <p:nvCxnSpPr>
          <p:cNvPr id="63" name="Google Shape;63;p13"/>
          <p:cNvCxnSpPr/>
          <p:nvPr/>
        </p:nvCxnSpPr>
        <p:spPr>
          <a:xfrm>
            <a:off x="8792711" y="2970544"/>
            <a:ext cx="7500" cy="4770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4" name="Google Shape;64;p13"/>
          <p:cNvCxnSpPr/>
          <p:nvPr/>
        </p:nvCxnSpPr>
        <p:spPr>
          <a:xfrm>
            <a:off x="5325652" y="5637320"/>
            <a:ext cx="7500" cy="4770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5" name="Google Shape;65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